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588" r:id="rId2"/>
    <p:sldId id="591" r:id="rId3"/>
    <p:sldId id="592" r:id="rId4"/>
    <p:sldId id="593" r:id="rId5"/>
    <p:sldId id="594" r:id="rId6"/>
    <p:sldId id="595" r:id="rId7"/>
    <p:sldId id="596" r:id="rId8"/>
    <p:sldId id="599" r:id="rId9"/>
    <p:sldId id="598" r:id="rId10"/>
    <p:sldId id="5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000099"/>
    <a:srgbClr val="66CCFF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60" d="100"/>
          <a:sy n="60" d="100"/>
        </p:scale>
        <p:origin x="-856" y="-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2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4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8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9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80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87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942819" y="6456615"/>
            <a:ext cx="103432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4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1336" y="9906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कृषिगणना अधिकृत/सहायक कृषिगणना अधिकृत </a:t>
            </a: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तालिम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फागुन २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३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,</a:t>
            </a:r>
            <a:r>
              <a:rPr lang="en-US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ललितपुर, काठमाडौँ</a:t>
            </a:r>
            <a: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534400" y="594914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 छैठौं दिनको पहिलो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E02BBC8F-71A7-43CA-9F37-4094A4EDAF31}"/>
              </a:ext>
            </a:extLst>
          </p:cNvPr>
          <p:cNvSpPr txBox="1">
            <a:spLocks/>
          </p:cNvSpPr>
          <p:nvPr/>
        </p:nvSpPr>
        <p:spPr>
          <a:xfrm>
            <a:off x="0" y="4158486"/>
            <a:ext cx="8027793" cy="19989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ea typeface="Calibri"/>
              <a:cs typeface="Kalimati" panose="00000400000000000000" pitchFamily="2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शिक्षण अभ्यास २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591" y="3352800"/>
            <a:ext cx="3576919" cy="213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8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667000" y="2743200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08048" y="64626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/>
              <a:pPr algn="r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8224" y="1935563"/>
            <a:ext cx="11908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शिक्षण अभ्यासको लागि सहभागीहरुको छनोट र आवश्यक निर्देशन अघिल्लो दिनको </a:t>
            </a:r>
          </a:p>
          <a:p>
            <a:pPr algn="ctr">
              <a:lnSpc>
                <a:spcPct val="150000"/>
              </a:lnSpc>
            </a:pPr>
            <a:r>
              <a:rPr lang="ne-NP" sz="2400" b="1" dirty="0">
                <a:cs typeface="Kalimati" pitchFamily="2"/>
              </a:rPr>
              <a:t>अन्तिम कक्षामा </a:t>
            </a:r>
            <a:r>
              <a:rPr lang="ne-NP" sz="2400" b="1" dirty="0" smtClean="0">
                <a:cs typeface="Kalimati" pitchFamily="2"/>
              </a:rPr>
              <a:t>दिईसकिएको छ।</a:t>
            </a:r>
            <a:endParaRPr lang="ne-NP" sz="2400" b="1" dirty="0">
              <a:cs typeface="Kalimati" pitchFamily="2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1744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50575" y="646267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729" y="685381"/>
            <a:ext cx="118134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 dirty="0">
                <a:cs typeface="Kalimati" panose="00000400000000000000" pitchFamily="2"/>
              </a:rPr>
              <a:t>:</a:t>
            </a:r>
            <a:r>
              <a:rPr lang="ne-NP" sz="2400" b="1" dirty="0">
                <a:cs typeface="Kalimati" panose="00000400000000000000" pitchFamily="2"/>
              </a:rPr>
              <a:t> </a:t>
            </a:r>
            <a:endParaRPr lang="en-US" sz="2400" b="1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cs typeface="Kalimati" panose="00000400000000000000" pitchFamily="2"/>
              </a:rPr>
              <a:t>अघिल्लो दिनको चौथो सत्रमा गोला </a:t>
            </a:r>
            <a:r>
              <a:rPr lang="ne-NP" sz="2400" dirty="0">
                <a:cs typeface="Kalimati" panose="00000400000000000000" pitchFamily="2"/>
              </a:rPr>
              <a:t>प्रथाबाट छानिएका ६ </a:t>
            </a:r>
            <a:r>
              <a:rPr lang="ne-NP" sz="2400" dirty="0" smtClean="0">
                <a:cs typeface="Kalimati" panose="00000400000000000000" pitchFamily="2"/>
              </a:rPr>
              <a:t>जना सहभागीहरुलाई २-२ वटाका </a:t>
            </a:r>
            <a:r>
              <a:rPr lang="ne-NP" sz="2400" dirty="0">
                <a:cs typeface="Kalimati" panose="00000400000000000000" pitchFamily="2"/>
              </a:rPr>
              <a:t>दरले पूर्व निर्धारीत १२ वटा बिषयमा शिक्षण कला प्रदर्शन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एकजना प्रस्तुतकर्ताले १० मिनेटमा आफ्नो शिक्षण नमूना प्रस्तुत गरी सक्नुपर्ने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अघिल्लो दिनको चौथो सत्रमा गोला प्रथाबाट छानिएका </a:t>
            </a:r>
            <a:r>
              <a:rPr lang="ne-NP" sz="2400" dirty="0" smtClean="0">
                <a:cs typeface="Kalimati" panose="00000400000000000000" pitchFamily="2"/>
              </a:rPr>
              <a:t>३ </a:t>
            </a:r>
            <a:r>
              <a:rPr lang="ne-NP" sz="2400" dirty="0">
                <a:cs typeface="Kalimati" panose="00000400000000000000" pitchFamily="2"/>
              </a:rPr>
              <a:t>जना </a:t>
            </a:r>
            <a:r>
              <a:rPr lang="ne-NP" sz="2400" dirty="0" smtClean="0">
                <a:cs typeface="Kalimati" panose="00000400000000000000" pitchFamily="2"/>
              </a:rPr>
              <a:t>सहभागीहरुलाई २/२ </a:t>
            </a:r>
            <a:r>
              <a:rPr lang="ne-NP" sz="2400" dirty="0">
                <a:cs typeface="Kalimati" panose="00000400000000000000" pitchFamily="2"/>
              </a:rPr>
              <a:t>जनाको शिक्षणको टिप्पणी गर्न लगाउने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cs typeface="Kalimati" panose="00000400000000000000" pitchFamily="2"/>
              </a:rPr>
              <a:t>एकजना </a:t>
            </a:r>
            <a:r>
              <a:rPr lang="ne-NP" sz="2400" dirty="0">
                <a:cs typeface="Kalimati" panose="00000400000000000000" pitchFamily="2"/>
              </a:rPr>
              <a:t>टिप्पणीकर्ताले ५ मिनेटमा २ जनाले गरेको शिक्षणको राम्रा र सुधार गर्नुपर्ने पक्षमा टिप्पणी गर्नुपर्नेछ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बाँकी सहभागीहरुले अगाडीको शिक्षण र टिप्पणीको आफ्नो अवलोकन बारे धारणा भन्न लगाउने 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(समय ५ मिनेट)</a:t>
            </a:r>
            <a:r>
              <a:rPr lang="ne-NP" sz="2400" dirty="0">
                <a:cs typeface="Kalimati" panose="00000400000000000000" pitchFamily="2"/>
              </a:rPr>
              <a:t>।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07145" y="6473313"/>
            <a:ext cx="10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e-NP">
                <a:solidFill>
                  <a:srgbClr val="002060"/>
                </a:solidFill>
              </a:rPr>
              <a:t>क्रमशः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61204" y="64626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729" y="1014992"/>
            <a:ext cx="118134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cs typeface="Kalimati" panose="00000400000000000000" pitchFamily="2"/>
              </a:rPr>
              <a:t>शिक्षण अभ्यासका लागि नियमहरु</a:t>
            </a:r>
            <a:r>
              <a:rPr lang="en-US" sz="2400" b="1" dirty="0">
                <a:cs typeface="Kalimati" panose="00000400000000000000" pitchFamily="2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शिक्षण कला प्रस्तुत गर्दा </a:t>
            </a:r>
            <a:r>
              <a:rPr lang="ne-NP" sz="2400" dirty="0" smtClean="0">
                <a:cs typeface="Kalimati" panose="00000400000000000000" pitchFamily="2"/>
              </a:rPr>
              <a:t>हिजोको अन्तिम सत्रमा </a:t>
            </a:r>
            <a:r>
              <a:rPr lang="ne-NP" sz="2400" dirty="0">
                <a:cs typeface="Kalimati" panose="00000400000000000000" pitchFamily="2"/>
              </a:rPr>
              <a:t>बताइए अनुसारको शिक्षणका लागि आवश्यक </a:t>
            </a:r>
            <a:r>
              <a:rPr lang="en-US" sz="2400" dirty="0">
                <a:cs typeface="Kalimati" panose="00000400000000000000" pitchFamily="2"/>
              </a:rPr>
              <a:t>4P's: Plan, Prepare, Practice, </a:t>
            </a:r>
            <a:r>
              <a:rPr lang="en-US" sz="2400" dirty="0" smtClean="0">
                <a:cs typeface="Kalimati" panose="00000400000000000000" pitchFamily="2"/>
              </a:rPr>
              <a:t>Present</a:t>
            </a:r>
            <a:r>
              <a:rPr lang="ne-NP" sz="2400" dirty="0" smtClean="0">
                <a:cs typeface="Kalimati" panose="00000400000000000000" pitchFamily="2"/>
              </a:rPr>
              <a:t> </a:t>
            </a:r>
            <a:r>
              <a:rPr lang="ne-NP" sz="2400" dirty="0">
                <a:cs typeface="Kalimati" panose="00000400000000000000" pitchFamily="2"/>
              </a:rPr>
              <a:t>को अनुशरण गर्नुपर्नेछ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शिक्षण अभ्यास गर्नेले कृषिगणना </a:t>
            </a:r>
            <a:r>
              <a:rPr lang="ne-NP" sz="2400" dirty="0" smtClean="0">
                <a:cs typeface="Kalimati" panose="00000400000000000000" pitchFamily="2"/>
              </a:rPr>
              <a:t>अधिकृत/सहायक</a:t>
            </a:r>
            <a:r>
              <a:rPr lang="en-US" sz="2400" dirty="0" smtClean="0">
                <a:cs typeface="Kalimati" panose="00000400000000000000" pitchFamily="2"/>
              </a:rPr>
              <a:t> </a:t>
            </a:r>
            <a:r>
              <a:rPr lang="ne-NP" sz="2400" dirty="0" smtClean="0">
                <a:cs typeface="Kalimati" panose="00000400000000000000" pitchFamily="2"/>
              </a:rPr>
              <a:t>कृषिगणना अधिकृत</a:t>
            </a:r>
            <a:r>
              <a:rPr lang="ne-NP" sz="2400" dirty="0">
                <a:cs typeface="Kalimati" panose="00000400000000000000" pitchFamily="2"/>
              </a:rPr>
              <a:t/>
            </a:r>
            <a:br>
              <a:rPr lang="ne-NP" sz="2400" dirty="0">
                <a:cs typeface="Kalimati" panose="00000400000000000000" pitchFamily="2"/>
              </a:rPr>
            </a:br>
            <a:r>
              <a:rPr lang="ne-NP" sz="2400" dirty="0">
                <a:cs typeface="Kalimati" panose="00000400000000000000" pitchFamily="2"/>
              </a:rPr>
              <a:t>तालिमका लागि तयार गरिएको </a:t>
            </a:r>
            <a:r>
              <a:rPr lang="ne-NP" sz="2400" dirty="0" smtClean="0">
                <a:cs typeface="Kalimati" panose="00000400000000000000" pitchFamily="2"/>
              </a:rPr>
              <a:t>स्लाइड्सको अध्यायन गरिए बमोजिम आजको आफ्नो </a:t>
            </a:r>
            <a:r>
              <a:rPr lang="ne-NP" sz="2400" dirty="0">
                <a:cs typeface="Kalimati" panose="00000400000000000000" pitchFamily="2"/>
              </a:rPr>
              <a:t>प्रस्तुति </a:t>
            </a:r>
            <a:r>
              <a:rPr lang="ne-NP" sz="2400" dirty="0" smtClean="0">
                <a:cs typeface="Kalimati" panose="00000400000000000000" pitchFamily="2"/>
              </a:rPr>
              <a:t>गर्नु </a:t>
            </a:r>
            <a:r>
              <a:rPr lang="ne-NP" sz="2400" dirty="0">
                <a:cs typeface="Kalimati" panose="00000400000000000000" pitchFamily="2"/>
              </a:rPr>
              <a:t>पर्नेछ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आफ्नो प्रस्तुतिमा धेरै बिषयबस्तु अटाउनेभन्दा पनि आफ्नो शिक्षण कला देखाउने गरी प्रस्तुत गर्नु पर्नेछ ।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अन्त्यमा प्रशिक्षकले १० मिनेट समयमा सबै सहभागीको शिक्षण कलाको समीक्षा गर्दै </a:t>
            </a:r>
          </a:p>
          <a:p>
            <a:pPr marL="339725" algn="just">
              <a:lnSpc>
                <a:spcPct val="150000"/>
              </a:lnSpc>
            </a:pPr>
            <a:r>
              <a:rPr lang="ne-NP" sz="2400" dirty="0">
                <a:cs typeface="Kalimati" panose="00000400000000000000" pitchFamily="2"/>
              </a:rPr>
              <a:t>सुझाव दिने ।</a:t>
            </a:r>
            <a:endParaRPr lang="en-US" sz="24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044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621138"/>
            <a:ext cx="12192000" cy="4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19"/>
          <p:cNvSpPr txBox="1">
            <a:spLocks/>
          </p:cNvSpPr>
          <p:nvPr/>
        </p:nvSpPr>
        <p:spPr>
          <a:xfrm>
            <a:off x="9439941" y="648394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8856" y="780786"/>
            <a:ext cx="1185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cs typeface="Kalimati" panose="00000400000000000000" pitchFamily="2"/>
              </a:rPr>
              <a:t>प्रशिक्षकले</a:t>
            </a:r>
            <a:r>
              <a:rPr lang="ne-NP" sz="2400" b="1" dirty="0">
                <a:cs typeface="Kalimati" panose="00000400000000000000" pitchFamily="2"/>
              </a:rPr>
              <a:t> </a:t>
            </a:r>
            <a:r>
              <a:rPr lang="en-US" sz="2400" b="1" dirty="0" err="1">
                <a:cs typeface="Kalimati" panose="00000400000000000000" pitchFamily="2"/>
              </a:rPr>
              <a:t>अपनाउनु</a:t>
            </a:r>
            <a:r>
              <a:rPr lang="ne-NP" sz="2400" b="1" dirty="0">
                <a:cs typeface="Kalimati" panose="00000400000000000000" pitchFamily="2"/>
              </a:rPr>
              <a:t> </a:t>
            </a:r>
            <a:r>
              <a:rPr lang="en-US" sz="2400" b="1" dirty="0" err="1">
                <a:cs typeface="Kalimati" panose="00000400000000000000" pitchFamily="2"/>
              </a:rPr>
              <a:t>पर्ने</a:t>
            </a:r>
            <a:r>
              <a:rPr lang="en-US" sz="2400" b="1" dirty="0">
                <a:cs typeface="Kalimati" panose="00000400000000000000" pitchFamily="2"/>
              </a:rPr>
              <a:t> </a:t>
            </a:r>
            <a:r>
              <a:rPr lang="en-US" sz="2400" b="1" dirty="0" err="1">
                <a:cs typeface="Kalimati" panose="00000400000000000000" pitchFamily="2"/>
              </a:rPr>
              <a:t>शिक्षण</a:t>
            </a:r>
            <a:r>
              <a:rPr lang="ne-NP" sz="2400" b="1" dirty="0">
                <a:cs typeface="Kalimati" panose="00000400000000000000" pitchFamily="2"/>
              </a:rPr>
              <a:t> </a:t>
            </a:r>
            <a:r>
              <a:rPr lang="en-US" sz="2400" b="1" dirty="0" err="1">
                <a:cs typeface="Kalimati" panose="00000400000000000000" pitchFamily="2"/>
              </a:rPr>
              <a:t>सिकाईका</a:t>
            </a:r>
            <a:r>
              <a:rPr lang="en-US" sz="2400" b="1" dirty="0">
                <a:cs typeface="Kalimati" panose="00000400000000000000" pitchFamily="2"/>
              </a:rPr>
              <a:t> </a:t>
            </a:r>
            <a:r>
              <a:rPr lang="ne-NP" sz="2400" b="1" dirty="0">
                <a:cs typeface="Kalimati" panose="00000400000000000000" pitchFamily="2"/>
              </a:rPr>
              <a:t> </a:t>
            </a:r>
            <a:r>
              <a:rPr lang="en-US" sz="2400" b="1" dirty="0" err="1" smtClean="0">
                <a:cs typeface="Kalimati" panose="00000400000000000000" pitchFamily="2"/>
              </a:rPr>
              <a:t>चरणहरु</a:t>
            </a:r>
            <a:endParaRPr lang="en-US" sz="2400" b="1" dirty="0">
              <a:cs typeface="Kalimati" panose="00000400000000000000" pitchFamily="2"/>
            </a:endParaRPr>
          </a:p>
        </p:txBody>
      </p:sp>
      <p:pic>
        <p:nvPicPr>
          <p:cNvPr id="6" name="Diagram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640" r="-44640"/>
          <a:stretch>
            <a:fillRect/>
          </a:stretch>
        </p:blipFill>
        <p:spPr bwMode="auto">
          <a:xfrm>
            <a:off x="2057400" y="1626781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15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9439941" y="652647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7988" y="770649"/>
            <a:ext cx="11960942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 b="1" dirty="0">
                <a:cs typeface="Kalimati" pitchFamily="2"/>
              </a:rPr>
              <a:t>प्रशिक्षणका लागि तयारी </a:t>
            </a:r>
            <a:r>
              <a:rPr lang="ne-NP" sz="2400" b="1" dirty="0" smtClean="0">
                <a:cs typeface="Kalimati" pitchFamily="2"/>
              </a:rPr>
              <a:t>भएका </a:t>
            </a:r>
            <a:r>
              <a:rPr lang="ne-NP" sz="2400" b="1" dirty="0">
                <a:cs typeface="Kalimati" pitchFamily="2"/>
              </a:rPr>
              <a:t>बिषयहरु</a:t>
            </a:r>
            <a:r>
              <a:rPr lang="en-US" sz="2400" b="1" dirty="0">
                <a:cs typeface="Kalimati" pitchFamily="2"/>
              </a:rPr>
              <a:t>:</a:t>
            </a:r>
            <a:endParaRPr lang="ne-NP" sz="2400" b="1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300" dirty="0" smtClean="0">
                <a:cs typeface="Kalimati" pitchFamily="2"/>
              </a:rPr>
              <a:t>१- </a:t>
            </a:r>
            <a:r>
              <a:rPr lang="ne-NP" sz="2300" dirty="0">
                <a:cs typeface="Kalimati" pitchFamily="2"/>
              </a:rPr>
              <a:t>राष्ट्रिय </a:t>
            </a:r>
            <a:r>
              <a:rPr lang="ne-NP" sz="2300" dirty="0" smtClean="0">
                <a:cs typeface="Kalimati" pitchFamily="2"/>
              </a:rPr>
              <a:t>कृषिगणना </a:t>
            </a:r>
            <a:r>
              <a:rPr lang="ne-NP" sz="2300" dirty="0">
                <a:cs typeface="Kalimati" pitchFamily="2"/>
              </a:rPr>
              <a:t>२०७८ का प्रमुख अवधारणा र परिभाषाहरु</a:t>
            </a:r>
          </a:p>
          <a:p>
            <a:pPr>
              <a:lnSpc>
                <a:spcPct val="150000"/>
              </a:lnSpc>
            </a:pPr>
            <a:r>
              <a:rPr lang="ne-NP" sz="2300" dirty="0">
                <a:cs typeface="Kalimati" pitchFamily="2"/>
              </a:rPr>
              <a:t>२- </a:t>
            </a:r>
            <a:r>
              <a:rPr lang="ne-NP" sz="2300" dirty="0" smtClean="0">
                <a:cs typeface="Kalimati" pitchFamily="2"/>
              </a:rPr>
              <a:t>कृषक परिवार लगत (लगत १) महल </a:t>
            </a:r>
            <a:r>
              <a:rPr lang="ne-NP" sz="2300" dirty="0">
                <a:cs typeface="Kalimati" pitchFamily="2"/>
              </a:rPr>
              <a:t>१ देखि </a:t>
            </a:r>
            <a:r>
              <a:rPr lang="ne-NP" sz="2300" dirty="0" smtClean="0">
                <a:cs typeface="Kalimati" pitchFamily="2"/>
              </a:rPr>
              <a:t>१२ सम्म</a:t>
            </a:r>
            <a:endParaRPr lang="ne-NP" sz="23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300" dirty="0">
                <a:cs typeface="Kalimati" pitchFamily="2"/>
              </a:rPr>
              <a:t>३- </a:t>
            </a:r>
            <a:r>
              <a:rPr lang="ne-NP" sz="2300" dirty="0" smtClean="0">
                <a:cs typeface="Kalimati" pitchFamily="2"/>
              </a:rPr>
              <a:t>छनोट विधि र छानिएका कृषक परिवार लगत (लगत १ क) भर्ने तरीका</a:t>
            </a:r>
          </a:p>
          <a:p>
            <a:pPr>
              <a:lnSpc>
                <a:spcPct val="150000"/>
              </a:lnSpc>
            </a:pPr>
            <a:r>
              <a:rPr lang="ne-NP" sz="2300" dirty="0" smtClean="0">
                <a:cs typeface="Kalimati" pitchFamily="2"/>
              </a:rPr>
              <a:t>४- कृषक परिवार </a:t>
            </a:r>
            <a:r>
              <a:rPr lang="ne-NP" sz="2300" dirty="0">
                <a:cs typeface="Kalimati" pitchFamily="2"/>
              </a:rPr>
              <a:t>प्रश्नावली भर्ने तरिका</a:t>
            </a:r>
            <a:r>
              <a:rPr lang="en-US" sz="2300" dirty="0">
                <a:cs typeface="Kalimati" pitchFamily="2"/>
              </a:rPr>
              <a:t>: </a:t>
            </a:r>
            <a:r>
              <a:rPr lang="ne-NP" sz="2300" dirty="0" smtClean="0">
                <a:cs typeface="Kalimati" pitchFamily="2"/>
              </a:rPr>
              <a:t>परिचायत्मक विवरण र </a:t>
            </a:r>
            <a:r>
              <a:rPr lang="ne-NP" sz="2300" dirty="0">
                <a:cs typeface="Kalimati" pitchFamily="2"/>
              </a:rPr>
              <a:t>सामान्य </a:t>
            </a:r>
            <a:r>
              <a:rPr lang="ne-NP" sz="2300" dirty="0" smtClean="0">
                <a:cs typeface="Kalimati" pitchFamily="2"/>
              </a:rPr>
              <a:t>विवरण (भाग १ </a:t>
            </a:r>
            <a:r>
              <a:rPr lang="ne-NP" sz="2300" dirty="0">
                <a:cs typeface="Kalimati" pitchFamily="2"/>
              </a:rPr>
              <a:t>र </a:t>
            </a:r>
            <a:r>
              <a:rPr lang="ne-NP" sz="2300" dirty="0" smtClean="0">
                <a:cs typeface="Kalimati" pitchFamily="2"/>
              </a:rPr>
              <a:t>भाग २</a:t>
            </a:r>
            <a:endParaRPr lang="ne-NP" sz="23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300" dirty="0">
                <a:cs typeface="Kalimati" pitchFamily="2"/>
              </a:rPr>
              <a:t>५</a:t>
            </a:r>
            <a:r>
              <a:rPr lang="ne-NP" sz="2300" dirty="0" smtClean="0">
                <a:cs typeface="Kalimati" pitchFamily="2"/>
              </a:rPr>
              <a:t>- </a:t>
            </a:r>
            <a:r>
              <a:rPr lang="ne-NP" sz="2300" dirty="0">
                <a:cs typeface="Kalimati" pitchFamily="2"/>
              </a:rPr>
              <a:t>कृषक परिवार प्रश्नावली भर्ने तरिका: </a:t>
            </a:r>
            <a:r>
              <a:rPr lang="ne-NP" sz="2300" dirty="0" smtClean="0">
                <a:cs typeface="Kalimati" pitchFamily="2"/>
              </a:rPr>
              <a:t>जग्गा </a:t>
            </a:r>
            <a:r>
              <a:rPr lang="ne-NP" sz="2300" dirty="0">
                <a:cs typeface="Kalimati" pitchFamily="2"/>
              </a:rPr>
              <a:t>र सिचाँईसम्बन्धी विवरण </a:t>
            </a:r>
            <a:r>
              <a:rPr lang="ne-NP" sz="2300" dirty="0" smtClean="0">
                <a:cs typeface="Kalimati" pitchFamily="2"/>
              </a:rPr>
              <a:t>(भाग </a:t>
            </a:r>
            <a:r>
              <a:rPr lang="ne-NP" sz="2300" dirty="0">
                <a:cs typeface="Kalimati" pitchFamily="2"/>
              </a:rPr>
              <a:t>३ को खण्ड ३.१ देखि ३.५ सम्म)</a:t>
            </a:r>
            <a:endParaRPr lang="ne-NP" sz="2300" dirty="0" smtClean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300" dirty="0" smtClean="0">
                <a:cs typeface="Kalimati" pitchFamily="2"/>
              </a:rPr>
              <a:t>६- </a:t>
            </a:r>
            <a:r>
              <a:rPr lang="ne-NP" sz="2300" dirty="0">
                <a:cs typeface="Kalimati" pitchFamily="2"/>
              </a:rPr>
              <a:t>कृषक परिवार प्रश्नावली भर्ने तरिका</a:t>
            </a:r>
            <a:r>
              <a:rPr lang="en-US" sz="2300" dirty="0">
                <a:cs typeface="Kalimati" pitchFamily="2"/>
              </a:rPr>
              <a:t>: </a:t>
            </a:r>
            <a:r>
              <a:rPr lang="ne-NP" sz="2300" dirty="0">
                <a:cs typeface="Kalimati" pitchFamily="2"/>
              </a:rPr>
              <a:t>कृषक परिवार प्रश्नावली भर्ने तरिका: चलन गरेको जग्गाको कित्ता अनुसार भू-उपभोग र भू-उपयोग (भाग ३.६ र ३.७ सम्म)</a:t>
            </a:r>
          </a:p>
          <a:p>
            <a:pPr>
              <a:lnSpc>
                <a:spcPct val="150000"/>
              </a:lnSpc>
            </a:pPr>
            <a:r>
              <a:rPr lang="ne-NP" sz="2300" dirty="0" smtClean="0">
                <a:cs typeface="Kalimati" pitchFamily="2"/>
              </a:rPr>
              <a:t>७- </a:t>
            </a:r>
            <a:r>
              <a:rPr lang="ne-NP" sz="2300" dirty="0">
                <a:cs typeface="Kalimati" pitchFamily="2"/>
              </a:rPr>
              <a:t>कृषक परिवार प्रश्नावली भर्ने तरिका: अस्थायी तथा स्थायी बालीहरु (भाग ४ खण्ड ४.१ र खण्ड ४.२)</a:t>
            </a:r>
          </a:p>
          <a:p>
            <a:endParaRPr lang="ne-NP" sz="2400" dirty="0">
              <a:cs typeface="Kalimati" pitchFamily="2"/>
            </a:endParaRPr>
          </a:p>
          <a:p>
            <a:endParaRPr lang="ne-NP" sz="2400" dirty="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8889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10273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9429310" y="649457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7988" y="711657"/>
            <a:ext cx="11960942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 b="1" dirty="0">
                <a:cs typeface="Kalimati" pitchFamily="2"/>
              </a:rPr>
              <a:t>प्रशिक्षणका लागि तयारी </a:t>
            </a:r>
            <a:r>
              <a:rPr lang="ne-NP" sz="2400" b="1" dirty="0" smtClean="0">
                <a:cs typeface="Kalimati" pitchFamily="2"/>
              </a:rPr>
              <a:t>भएका बिषयहरु</a:t>
            </a:r>
            <a:r>
              <a:rPr lang="en-US" sz="2400" b="1" dirty="0" smtClean="0">
                <a:cs typeface="Kalimati" pitchFamily="2"/>
              </a:rPr>
              <a:t>:</a:t>
            </a:r>
            <a:endParaRPr lang="ne-NP" sz="2000" b="1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८</a:t>
            </a:r>
            <a:r>
              <a:rPr lang="ne-NP" sz="2400" dirty="0" smtClean="0">
                <a:cs typeface="Kalimati" pitchFamily="2"/>
              </a:rPr>
              <a:t>- </a:t>
            </a:r>
            <a:r>
              <a:rPr lang="ne-NP" sz="2400" dirty="0">
                <a:cs typeface="Kalimati" pitchFamily="2"/>
              </a:rPr>
              <a:t>कृषक परिवार </a:t>
            </a:r>
            <a:r>
              <a:rPr lang="ne-NP" sz="2400" dirty="0" smtClean="0">
                <a:cs typeface="Kalimati" pitchFamily="2"/>
              </a:rPr>
              <a:t>प्रश्नावली</a:t>
            </a:r>
            <a:r>
              <a:rPr lang="en-US" sz="2400" dirty="0" smtClean="0">
                <a:cs typeface="Kalimati" pitchFamily="2"/>
              </a:rPr>
              <a:t>  </a:t>
            </a:r>
            <a:r>
              <a:rPr lang="ne-NP" sz="2400" dirty="0" smtClean="0">
                <a:cs typeface="Kalimati" pitchFamily="2"/>
              </a:rPr>
              <a:t>भर्ने </a:t>
            </a:r>
            <a:r>
              <a:rPr lang="ne-NP" sz="2400" dirty="0">
                <a:cs typeface="Kalimati" pitchFamily="2"/>
              </a:rPr>
              <a:t>तरिका</a:t>
            </a:r>
            <a:r>
              <a:rPr lang="en-US" sz="2400" dirty="0">
                <a:cs typeface="Kalimati" pitchFamily="2"/>
              </a:rPr>
              <a:t>: </a:t>
            </a:r>
            <a:r>
              <a:rPr lang="ne-NP" sz="2400" dirty="0" smtClean="0">
                <a:cs typeface="Kalimati" pitchFamily="2"/>
              </a:rPr>
              <a:t>कित्ता अनुसार बिभिन्न किसिमका बाली लगाएको जग्गाको विवरण र प्रमुख बाली अनुसार कृषि सामाग्रीको प्रयोग (भाग </a:t>
            </a:r>
            <a:r>
              <a:rPr lang="ne-NP" sz="2400" dirty="0">
                <a:cs typeface="Kalimati" pitchFamily="2"/>
              </a:rPr>
              <a:t>४ खण्ड </a:t>
            </a:r>
            <a:r>
              <a:rPr lang="ne-NP" sz="2400" dirty="0" smtClean="0">
                <a:cs typeface="Kalimati" pitchFamily="2"/>
              </a:rPr>
              <a:t>४.३ </a:t>
            </a:r>
            <a:r>
              <a:rPr lang="ne-NP" sz="2400" dirty="0">
                <a:cs typeface="Kalimati" pitchFamily="2"/>
              </a:rPr>
              <a:t>र खण्ड </a:t>
            </a:r>
            <a:r>
              <a:rPr lang="ne-NP" sz="2400" dirty="0" smtClean="0">
                <a:cs typeface="Kalimati" pitchFamily="2"/>
              </a:rPr>
              <a:t>४.४)</a:t>
            </a:r>
            <a:endParaRPr lang="ne-NP" sz="24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९</a:t>
            </a:r>
            <a:r>
              <a:rPr lang="ne-NP" sz="2400" dirty="0" smtClean="0">
                <a:cs typeface="Kalimati" pitchFamily="2"/>
              </a:rPr>
              <a:t>- </a:t>
            </a:r>
            <a:r>
              <a:rPr lang="ne-NP" sz="2400" dirty="0">
                <a:cs typeface="Kalimati" pitchFamily="2"/>
              </a:rPr>
              <a:t>कृषक परिवार प्रश्नावली  भर्ने तरिका: </a:t>
            </a:r>
            <a:r>
              <a:rPr lang="ne-NP" sz="2400" dirty="0" smtClean="0">
                <a:cs typeface="Kalimati" pitchFamily="2"/>
              </a:rPr>
              <a:t>गणनाको दिनमा रहेका पाल्तु पशुपन्छीको विवरण र गैर आवसीय भवन (भाग ५ र भाग ६) </a:t>
            </a:r>
          </a:p>
          <a:p>
            <a:pPr>
              <a:lnSpc>
                <a:spcPct val="150000"/>
              </a:lnSpc>
            </a:pPr>
            <a:r>
              <a:rPr lang="ne-NP" sz="2400" dirty="0" smtClean="0">
                <a:cs typeface="Kalimati" pitchFamily="2"/>
              </a:rPr>
              <a:t>१०- </a:t>
            </a:r>
            <a:r>
              <a:rPr lang="ne-NP" sz="2400" dirty="0">
                <a:cs typeface="Kalimati" pitchFamily="2"/>
              </a:rPr>
              <a:t>कृषक परिवार प्रश्नावली  भर्ने तरिका: </a:t>
            </a:r>
            <a:r>
              <a:rPr lang="ne-NP" sz="2400" dirty="0" smtClean="0">
                <a:cs typeface="Kalimati" pitchFamily="2"/>
              </a:rPr>
              <a:t>कृषि औजार तथा कृषिका साधनहरु र अन्य खेतीसम्बन्धी विवरण (भाग ७ </a:t>
            </a:r>
            <a:r>
              <a:rPr lang="ne-NP" sz="2400" dirty="0">
                <a:cs typeface="Kalimati" pitchFamily="2"/>
              </a:rPr>
              <a:t>र भाग </a:t>
            </a:r>
            <a:r>
              <a:rPr lang="ne-NP" sz="2400" dirty="0" smtClean="0">
                <a:cs typeface="Kalimati" pitchFamily="2"/>
              </a:rPr>
              <a:t>८) </a:t>
            </a:r>
            <a:endParaRPr lang="ne-NP" sz="24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dirty="0" smtClean="0">
                <a:cs typeface="Kalimati" pitchFamily="2"/>
              </a:rPr>
              <a:t>११- </a:t>
            </a:r>
            <a:r>
              <a:rPr lang="ne-NP" sz="2400" dirty="0">
                <a:cs typeface="Kalimati" pitchFamily="2"/>
              </a:rPr>
              <a:t>कृषक परिवार प्रश्नावली  भर्ने तरिका: कृषि </a:t>
            </a:r>
            <a:r>
              <a:rPr lang="ne-NP" sz="2400" dirty="0" smtClean="0">
                <a:cs typeface="Kalimati" pitchFamily="2"/>
              </a:rPr>
              <a:t>कामदारसम्बन्धी विवरण, कृषि ऋण, बीमा र अनुदान र वातावरण (</a:t>
            </a:r>
            <a:r>
              <a:rPr lang="ne-NP" sz="2400" dirty="0">
                <a:cs typeface="Kalimati" pitchFamily="2"/>
              </a:rPr>
              <a:t>भाग </a:t>
            </a:r>
            <a:r>
              <a:rPr lang="ne-NP" sz="2400" dirty="0" smtClean="0">
                <a:cs typeface="Kalimati" pitchFamily="2"/>
              </a:rPr>
              <a:t>९, भाग १० र भाग ११) </a:t>
            </a:r>
            <a:endParaRPr lang="ne-NP" sz="24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ne-NP" sz="2400" dirty="0" smtClean="0">
                <a:cs typeface="Kalimati" pitchFamily="2"/>
              </a:rPr>
              <a:t>१२- </a:t>
            </a:r>
            <a:r>
              <a:rPr lang="ne-NP" sz="2400" dirty="0">
                <a:cs typeface="Kalimati" pitchFamily="2"/>
              </a:rPr>
              <a:t>कृषक परिवार प्रश्नावली  भर्ने तरिका: </a:t>
            </a:r>
            <a:r>
              <a:rPr lang="ne-NP" sz="2400" dirty="0" smtClean="0">
                <a:cs typeface="Kalimati" pitchFamily="2"/>
              </a:rPr>
              <a:t>कृषक परिवारसम्बन्धी विवरण र विविध (भाग १२ र </a:t>
            </a:r>
            <a:r>
              <a:rPr lang="ne-NP" sz="2400" dirty="0">
                <a:cs typeface="Kalimati" pitchFamily="2"/>
              </a:rPr>
              <a:t>भाग </a:t>
            </a:r>
            <a:r>
              <a:rPr lang="ne-NP" sz="2400" dirty="0" smtClean="0">
                <a:cs typeface="Kalimati" pitchFamily="2"/>
              </a:rPr>
              <a:t>१३) </a:t>
            </a:r>
            <a:endParaRPr lang="ne-NP" sz="2400" dirty="0">
              <a:cs typeface="Kalimati" pitchFamily="2"/>
            </a:endParaRPr>
          </a:p>
          <a:p>
            <a:pPr>
              <a:lnSpc>
                <a:spcPct val="150000"/>
              </a:lnSpc>
            </a:pPr>
            <a:endParaRPr lang="ne-NP" sz="2400" dirty="0">
              <a:cs typeface="Kalimati" pitchFamily="2"/>
            </a:endParaRPr>
          </a:p>
          <a:p>
            <a:endParaRPr lang="ne-NP" sz="2400" dirty="0">
              <a:cs typeface="Kalimati" pitchFamily="2"/>
            </a:endParaRPr>
          </a:p>
          <a:p>
            <a:endParaRPr lang="ne-NP" sz="2400" dirty="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cs typeface="Kalimat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0191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3693" y="3244334"/>
            <a:ext cx="3034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e-NP" sz="3600" dirty="0">
                <a:solidFill>
                  <a:srgbClr val="4708C4"/>
                </a:solidFill>
                <a:cs typeface="Kalimati" pitchFamily="2"/>
              </a:rPr>
              <a:t>शिक्षण अभ्यास </a:t>
            </a:r>
            <a:endParaRPr lang="en-US" sz="3600" dirty="0">
              <a:solidFill>
                <a:srgbClr val="4708C4"/>
              </a:solidFill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3943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0" y="610273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9439941" y="64414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56156" y="873888"/>
            <a:ext cx="556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sz="2400">
                <a:cs typeface="Kalimati" pitchFamily="2"/>
              </a:rPr>
              <a:t>शिक्षण अभ्यासको समीक्षा तथा सुझावहरु</a:t>
            </a:r>
          </a:p>
        </p:txBody>
      </p:sp>
    </p:spTree>
    <p:extLst>
      <p:ext uri="{BB962C8B-B14F-4D97-AF65-F5344CB8AC3E}">
        <p14:creationId xmlns:p14="http://schemas.microsoft.com/office/powerpoint/2010/main" val="324250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440</Words>
  <Application>Microsoft Office PowerPoint</Application>
  <PresentationFormat>Custom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राष्ट्रिय कृषिगणना २०७८ कृषिगणना अधिकृत/सहायक कृषिगणना अधिकृत तालिम मितिः फागुन २३, २०७८ ललितपुर, काठमाडौँ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496</cp:revision>
  <dcterms:created xsi:type="dcterms:W3CDTF">2006-08-16T00:00:00Z</dcterms:created>
  <dcterms:modified xsi:type="dcterms:W3CDTF">2022-03-06T07:46:53Z</dcterms:modified>
</cp:coreProperties>
</file>